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</p:sldIdLst>
  <p:sldSz cx="32918400" cy="43891200"/>
  <p:notesSz cx="7010400" cy="92964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E1F23D2B-9634-485E-AA89-8CA755E3C812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13">
          <p15:clr>
            <a:srgbClr val="A4A3A4"/>
          </p15:clr>
        </p15:guide>
        <p15:guide id="2" pos="103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E66"/>
    <a:srgbClr val="CF4520"/>
    <a:srgbClr val="D45837"/>
    <a:srgbClr val="F1C8BD"/>
    <a:srgbClr val="BBB5B0"/>
    <a:srgbClr val="796E65"/>
    <a:srgbClr val="C1ADAA"/>
    <a:srgbClr val="EFF9FB"/>
    <a:srgbClr val="ABC4C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1"/>
    <p:restoredTop sz="92103" autoAdjust="0"/>
  </p:normalViewPr>
  <p:slideViewPr>
    <p:cSldViewPr snapToGrid="0">
      <p:cViewPr>
        <p:scale>
          <a:sx n="95" d="100"/>
          <a:sy n="95" d="100"/>
        </p:scale>
        <p:origin x="3360" y="-13776"/>
      </p:cViewPr>
      <p:guideLst>
        <p:guide orient="horz" pos="4113"/>
        <p:guide pos="1037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9047D4CA-30BF-4F46-BBF8-E5E676155557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344EAF63-E8A3-634B-9153-918E06D17F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8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0241284"/>
            <a:ext cx="29626560" cy="2896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532873D1-69C8-4B42-A481-81FAC9720A11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230B2B4C-6D7B-C147-8247-5BCA4ED97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2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757687"/>
            <a:ext cx="7406640" cy="3744976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757687"/>
            <a:ext cx="21671280" cy="374497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71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0" y="10241284"/>
            <a:ext cx="29626560" cy="28966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CB489D3B-700E-3048-9B2B-8D4573A0CEFC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933A0510-8665-B242-A761-431A3446A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8204163"/>
            <a:ext cx="27980640" cy="871728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8602967"/>
            <a:ext cx="27980640" cy="960119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056B5675-BC36-A045-B08B-9F2282DB449C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9E2A1A47-4055-8440-ADF4-C4CEC901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3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10241284"/>
            <a:ext cx="14538960" cy="28966163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10241284"/>
            <a:ext cx="14538960" cy="28966163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98D5E90E-1CAD-1E40-9417-C9409C0C78DB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EC2138F6-B897-F545-AA1F-3D51350AF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5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9824723"/>
            <a:ext cx="14544677" cy="40944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3919200"/>
            <a:ext cx="14544677" cy="25288243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3"/>
            <a:ext cx="14550390" cy="409447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0"/>
            <a:ext cx="14550390" cy="25288243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FB9BD2CE-E4BD-664E-8DE0-C2194199FBAA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6D247B27-16B9-7742-BBF4-B8DC0E054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B38766B4-2414-164A-8036-DDD09A1566A6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A78153DD-7A70-8A45-B7E9-A52120A0D5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0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97220AAB-8143-C348-A7B9-95F3FF6DF247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8D2782D3-ED2B-3746-8A7A-5C17192E2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1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1747520"/>
            <a:ext cx="10829927" cy="743712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4"/>
            <a:ext cx="18402300" cy="37459923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9184644"/>
            <a:ext cx="10829927" cy="30022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7DB3A90A-ED44-DB44-971A-BED0160E4FA6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AA1F6B47-B763-8C41-B882-7329EFDBC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0"/>
            <a:ext cx="19751040" cy="362712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3"/>
            <a:ext cx="19751040" cy="515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62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959DE761-28FF-F346-98F5-ECBD108D4B02}" type="datetime1">
              <a:rPr lang="en-US"/>
              <a:pPr>
                <a:defRPr/>
              </a:pPr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47438" y="40679688"/>
            <a:ext cx="104251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itchFamily="34" charset="0"/>
                <a:ea typeface="ＭＳ Ｐゴシック" pitchFamily="-106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3591838" y="40679688"/>
            <a:ext cx="7681912" cy="2336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pPr>
              <a:defRPr/>
            </a:pPr>
            <a:fld id="{C6EE0987-2683-2F41-830F-6DAA19FF7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20688" y="6107113"/>
            <a:ext cx="32067500" cy="1587"/>
          </a:xfrm>
          <a:prstGeom prst="line">
            <a:avLst/>
          </a:prstGeom>
          <a:ln w="6350" cap="flat" cmpd="sng" algn="ctr">
            <a:solidFill>
              <a:srgbClr val="CF4520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20688" y="41209913"/>
            <a:ext cx="32067500" cy="1587"/>
          </a:xfrm>
          <a:prstGeom prst="line">
            <a:avLst/>
          </a:prstGeom>
          <a:ln w="6350" cap="flat" cmpd="sng" algn="ctr">
            <a:solidFill>
              <a:srgbClr val="796E65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87" y="41657803"/>
            <a:ext cx="10058400" cy="16883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6" t="21622" r="9810" b="22298"/>
          <a:stretch>
            <a:fillRect/>
          </a:stretch>
        </p:blipFill>
        <p:spPr bwMode="auto">
          <a:xfrm>
            <a:off x="889000" y="1604963"/>
            <a:ext cx="933132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ctr" defTabSz="2193925" rtl="0" eaLnBrk="0" fontAlgn="base" hangingPunct="0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2193925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2193925" rtl="0" fontAlgn="base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1644650" indent="-1644650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3565525" indent="-1371600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548640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7680325" indent="-1096963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9874250" indent="-1096963" algn="l" defTabSz="219392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138850-3F7B-2251-5021-5BC2AC7C4F73}"/>
              </a:ext>
            </a:extLst>
          </p:cNvPr>
          <p:cNvSpPr/>
          <p:nvPr/>
        </p:nvSpPr>
        <p:spPr>
          <a:xfrm>
            <a:off x="13581415" y="38037757"/>
            <a:ext cx="18433801" cy="29075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3" name="TextBox 1"/>
          <p:cNvSpPr txBox="1">
            <a:spLocks noChangeArrowheads="1"/>
          </p:cNvSpPr>
          <p:nvPr/>
        </p:nvSpPr>
        <p:spPr bwMode="auto">
          <a:xfrm>
            <a:off x="11103429" y="1382822"/>
            <a:ext cx="20915588" cy="468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6500" dirty="0">
                <a:solidFill>
                  <a:srgbClr val="CF4520"/>
                </a:solidFill>
                <a:cs typeface="Arial" charset="0"/>
              </a:rPr>
              <a:t>Automation of a </a:t>
            </a:r>
            <a:r>
              <a:rPr lang="en-US" sz="6500" dirty="0" err="1">
                <a:solidFill>
                  <a:srgbClr val="CF4520"/>
                </a:solidFill>
                <a:cs typeface="Arial" charset="0"/>
              </a:rPr>
              <a:t>CRISPRi</a:t>
            </a:r>
            <a:r>
              <a:rPr lang="en-US" sz="6500" dirty="0">
                <a:solidFill>
                  <a:srgbClr val="CF4520"/>
                </a:solidFill>
                <a:cs typeface="Arial" charset="0"/>
              </a:rPr>
              <a:t> platform for enhanced isoprenol production in </a:t>
            </a:r>
            <a:r>
              <a:rPr lang="en-US" sz="6500" i="1" dirty="0">
                <a:solidFill>
                  <a:srgbClr val="CF4520"/>
                </a:solidFill>
                <a:cs typeface="Arial" charset="0"/>
              </a:rPr>
              <a:t>Pseudomonas putida</a:t>
            </a:r>
            <a:endParaRPr lang="en-US" sz="3200" i="1" dirty="0">
              <a:solidFill>
                <a:srgbClr val="CF4520"/>
              </a:solidFill>
              <a:cs typeface="Arial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2800" dirty="0">
                <a:solidFill>
                  <a:srgbClr val="7A6E66"/>
                </a:solidFill>
                <a:cs typeface="Arial" charset="0"/>
              </a:rPr>
              <a:t>David N. </a:t>
            </a:r>
            <a:r>
              <a:rPr lang="en-US" sz="2800" dirty="0">
                <a:solidFill>
                  <a:srgbClr val="7A6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Carruthers</a:t>
            </a:r>
            <a:r>
              <a:rPr lang="en-US" sz="2800" baseline="30000" dirty="0">
                <a:solidFill>
                  <a:srgbClr val="7A6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1,2,</a:t>
            </a:r>
            <a:r>
              <a:rPr lang="en-US" sz="2800" b="0" i="0" baseline="30000" dirty="0">
                <a:solidFill>
                  <a:srgbClr val="7A6E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lang="en-US" sz="2800" b="0" i="0" dirty="0">
                <a:solidFill>
                  <a:srgbClr val="7A6E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7A6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Kinnunen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baseline="30000" dirty="0">
                <a:solidFill>
                  <a:srgbClr val="7A6E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US" sz="2800" b="0" i="0" baseline="30000" dirty="0">
                <a:solidFill>
                  <a:srgbClr val="7A6E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Ian Yunus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William Galliard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1,3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Sophie Li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3,4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Yan Chen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Jennifer Gin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Christopher J. Petzold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Jess Sustarich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1,3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Paul D. Adams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</a:t>
            </a:r>
            <a:r>
              <a:rPr lang="en-US" sz="2800" dirty="0" err="1">
                <a:solidFill>
                  <a:srgbClr val="7A6E66"/>
                </a:solidFill>
                <a:cs typeface="Arial" charset="0"/>
              </a:rPr>
              <a:t>Aindrila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 Mukhopadhyay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Jay D. Keasling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1,2,4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 (Project PI), Hector Garcia Martin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, and </a:t>
            </a:r>
            <a:r>
              <a:rPr lang="en-US" sz="2800" dirty="0" err="1">
                <a:solidFill>
                  <a:srgbClr val="7A6E66"/>
                </a:solidFill>
                <a:cs typeface="Arial" charset="0"/>
              </a:rPr>
              <a:t>Taek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 Soon Lee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1,2</a:t>
            </a:r>
            <a:br>
              <a:rPr lang="en-US" sz="2800" baseline="30000" dirty="0">
                <a:solidFill>
                  <a:srgbClr val="7A6E66"/>
                </a:solidFill>
                <a:cs typeface="Arial" charset="0"/>
              </a:rPr>
            </a:br>
            <a:endParaRPr lang="en-US" sz="2800" baseline="30000" dirty="0">
              <a:solidFill>
                <a:srgbClr val="7A6E66"/>
              </a:solidFill>
              <a:cs typeface="Arial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Joint </a:t>
            </a:r>
            <a:r>
              <a:rPr lang="en-US" sz="2800" dirty="0" err="1">
                <a:solidFill>
                  <a:srgbClr val="7A6E66"/>
                </a:solidFill>
                <a:cs typeface="Arial" charset="0"/>
              </a:rPr>
              <a:t>BioEnergy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 Institute (JBEI), Emeryville, CA; 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2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Lawrence Berkeley National Laboratory, Berkeley, CA; 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3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Sandia National Laboratories, Livermore, CA; 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4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University of California, Berkeley, CA</a:t>
            </a:r>
          </a:p>
        </p:txBody>
      </p:sp>
      <p:sp>
        <p:nvSpPr>
          <p:cNvPr id="13315" name="TextBox 2"/>
          <p:cNvSpPr txBox="1">
            <a:spLocks noChangeArrowheads="1"/>
          </p:cNvSpPr>
          <p:nvPr/>
        </p:nvSpPr>
        <p:spPr bwMode="auto">
          <a:xfrm>
            <a:off x="900675" y="6546850"/>
            <a:ext cx="12129525" cy="784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Abstract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796E65"/>
                </a:solidFill>
                <a:cs typeface="Arial" charset="0"/>
              </a:rPr>
              <a:t>Automation technologies expedite design-build-test-learn cycles while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reducing time and resources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. Here, we developed an automated conversion pipeline that, coupled with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machine learning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,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-omics studies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, and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microfluidics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, elevates our capacity to engineer microbes.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Approach</a:t>
            </a:r>
            <a:endParaRPr lang="en-US" sz="2800" dirty="0">
              <a:solidFill>
                <a:srgbClr val="796E65"/>
              </a:solidFill>
              <a:cs typeface="Arial" charset="0"/>
            </a:endParaRP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i="1" dirty="0">
                <a:solidFill>
                  <a:srgbClr val="796E65"/>
                </a:solidFill>
                <a:cs typeface="Arial" charset="0"/>
              </a:rPr>
              <a:t>Pseudomonas putida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is a promising microbial host owing to its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genetic tractability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and its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capacity to grow on many carbon substrates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.</a:t>
            </a:r>
            <a:r>
              <a:rPr lang="en-US" sz="2800" dirty="0">
                <a:solidFill>
                  <a:srgbClr val="D45837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Recently, </a:t>
            </a:r>
            <a:r>
              <a:rPr lang="en-US" sz="2800" i="1" dirty="0">
                <a:solidFill>
                  <a:srgbClr val="796E65"/>
                </a:solidFill>
                <a:cs typeface="Arial" charset="0"/>
              </a:rPr>
              <a:t>P. putida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 was modified for isoprenoid production</a:t>
            </a:r>
            <a:r>
              <a:rPr lang="en-US" sz="2800" baseline="30000" dirty="0">
                <a:solidFill>
                  <a:srgbClr val="796E65"/>
                </a:solidFill>
                <a:cs typeface="Arial" charset="0"/>
              </a:rPr>
              <a:t>1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 with subsequent work improving isoprenol titer</a:t>
            </a:r>
            <a:r>
              <a:rPr lang="en-US" sz="2800" baseline="30000" dirty="0">
                <a:solidFill>
                  <a:srgbClr val="796E65"/>
                </a:solidFill>
                <a:cs typeface="Arial" charset="0"/>
              </a:rPr>
              <a:t>2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. Isoprenol is a biological precursor to 1,4-dimethylcyclooctane (DMCO), a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sustainable aviation fuel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. We applied Clustered Regularly Interspaced Short Palindromic Repeats interference (</a:t>
            </a:r>
            <a:r>
              <a:rPr lang="en-US" sz="2800" b="1" dirty="0" err="1">
                <a:solidFill>
                  <a:srgbClr val="CF4520"/>
                </a:solidFill>
                <a:cs typeface="Arial" charset="0"/>
              </a:rPr>
              <a:t>CRISPRi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) to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selectively downregulate orthogonal metabolic pathways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that, when coupled with automation, enabled us to rapidly identify genes that improve isoprenol titer.</a:t>
            </a:r>
            <a:endParaRPr lang="en-US" sz="2800" dirty="0">
              <a:solidFill>
                <a:srgbClr val="D45837"/>
              </a:solidFill>
              <a:cs typeface="Arial" charset="0"/>
            </a:endParaRP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21978395" y="24897921"/>
            <a:ext cx="10036821" cy="1194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Conclusions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 err="1">
                <a:solidFill>
                  <a:srgbClr val="7A6E66"/>
                </a:solidFill>
                <a:cs typeface="Arial" charset="0"/>
              </a:rPr>
              <a:t>CRISPRi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 successfully downregulated selected genes to increase metabolic flux towards isoprenol </a:t>
            </a:r>
            <a:r>
              <a:rPr lang="en-US" sz="2800" i="1" dirty="0">
                <a:solidFill>
                  <a:srgbClr val="7A6E66"/>
                </a:solidFill>
                <a:cs typeface="Arial" charset="0"/>
              </a:rPr>
              <a:t>in P. putida</a:t>
            </a:r>
            <a:r>
              <a:rPr lang="en-US" sz="2800" baseline="30000" dirty="0">
                <a:solidFill>
                  <a:srgbClr val="7A6E66"/>
                </a:solidFill>
                <a:cs typeface="Arial" charset="0"/>
              </a:rPr>
              <a:t>1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. Automation of the DBTL paradigm significantly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reduced cycle time from months to weeks</a:t>
            </a:r>
            <a:r>
              <a:rPr lang="en-US" sz="2800" dirty="0">
                <a:solidFill>
                  <a:srgbClr val="CF4520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and enriched isoprenol production compared to the initial sgRNA library, ultimately improving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isoprenol titer by 5-fold in the best performing strain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 during which </a:t>
            </a:r>
            <a:r>
              <a:rPr lang="en-US" sz="2800" b="1" dirty="0">
                <a:solidFill>
                  <a:srgbClr val="CF4520"/>
                </a:solidFill>
                <a:latin typeface="Arial"/>
                <a:ea typeface="Arial"/>
                <a:cs typeface="Arial"/>
                <a:sym typeface="Arial"/>
              </a:rPr>
              <a:t>controls remained consistent and steadily reproducible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. Furthermore, </a:t>
            </a:r>
            <a:r>
              <a:rPr lang="en-US" sz="2800" dirty="0">
                <a:solidFill>
                  <a:srgbClr val="7A6E66"/>
                </a:solidFill>
                <a:latin typeface="Arial"/>
                <a:cs typeface="Arial"/>
                <a:sym typeface="Arial"/>
              </a:rPr>
              <a:t>p</a:t>
            </a:r>
            <a:r>
              <a:rPr lang="en-US" sz="2800" dirty="0">
                <a:solidFill>
                  <a:srgbClr val="7A6E66"/>
                </a:solidFill>
                <a:latin typeface="Arial"/>
                <a:ea typeface="Arial"/>
                <a:cs typeface="Arial"/>
                <a:sym typeface="Arial"/>
              </a:rPr>
              <a:t>roteomics identified </a:t>
            </a:r>
            <a:r>
              <a:rPr lang="en-US" sz="2800" b="1" dirty="0">
                <a:solidFill>
                  <a:srgbClr val="CF4520"/>
                </a:solidFill>
                <a:latin typeface="Arial"/>
                <a:ea typeface="Arial"/>
                <a:cs typeface="Arial"/>
                <a:sym typeface="Arial"/>
              </a:rPr>
              <a:t>multiple profiles associated with high isoprenol titer </a:t>
            </a:r>
            <a:r>
              <a:rPr lang="en-US" sz="2800" dirty="0">
                <a:solidFill>
                  <a:srgbClr val="7A6E66"/>
                </a:solidFill>
                <a:latin typeface="Arial"/>
                <a:ea typeface="Arial"/>
                <a:cs typeface="Arial"/>
                <a:sym typeface="Arial"/>
              </a:rPr>
              <a:t>to drive biological hypothesis in future optimization campaigns.</a:t>
            </a:r>
            <a:endParaRPr lang="en-US" sz="2800" dirty="0">
              <a:solidFill>
                <a:srgbClr val="7A6E66"/>
              </a:solidFill>
              <a:cs typeface="Arial" charset="0"/>
            </a:endParaRP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en-US" sz="4000" b="1" dirty="0">
                <a:solidFill>
                  <a:srgbClr val="CF4520"/>
                </a:solidFill>
              </a:rPr>
              <a:t>References</a:t>
            </a:r>
          </a:p>
          <a:p>
            <a:pPr marL="514350" indent="-514350" algn="just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dirty="0">
                <a:solidFill>
                  <a:srgbClr val="7A6E66"/>
                </a:solidFill>
              </a:rPr>
              <a:t>Wang, et al., Biotech for Biofuels Bioproducts (2022)</a:t>
            </a:r>
          </a:p>
          <a:p>
            <a:pPr marL="514350" indent="-514350" algn="just" eaLnBrk="1" hangingPunct="1">
              <a:buFont typeface="+mj-lt"/>
              <a:buAutoNum type="arabicPeriod"/>
            </a:pPr>
            <a:r>
              <a:rPr lang="en-US" altLang="en-US" sz="2800" dirty="0">
                <a:solidFill>
                  <a:srgbClr val="7A6E66"/>
                </a:solidFill>
              </a:rPr>
              <a:t>Banerjee et al. (In review)</a:t>
            </a:r>
          </a:p>
          <a:p>
            <a:pPr marL="1257300" lvl="1" indent="-514350" algn="just" eaLnBrk="1" hangingPunct="1">
              <a:buFont typeface="+mj-lt"/>
              <a:buAutoNum type="arabicPeriod"/>
            </a:pPr>
            <a:r>
              <a:rPr lang="en-US" altLang="en-US" sz="2800" dirty="0">
                <a:solidFill>
                  <a:srgbClr val="7A6E66"/>
                </a:solidFill>
              </a:rPr>
              <a:t>biorxiv.org/content/10.1101/2023.04.29.538800v1</a:t>
            </a:r>
          </a:p>
          <a:p>
            <a:pPr marL="514350" indent="-514350" algn="just" eaLnBrk="1" hangingPunct="1">
              <a:buFont typeface="+mj-lt"/>
              <a:buAutoNum type="arabicPeriod"/>
            </a:pPr>
            <a:r>
              <a:rPr lang="en-US" altLang="en-US" sz="2800" dirty="0">
                <a:solidFill>
                  <a:srgbClr val="7A6E66"/>
                </a:solidFill>
              </a:rPr>
              <a:t>Yunus et al. 2024 (In preparation)</a:t>
            </a:r>
            <a:endParaRPr lang="fr-FR" altLang="en-US" sz="2800" dirty="0">
              <a:solidFill>
                <a:srgbClr val="7A6E66"/>
              </a:solidFill>
            </a:endParaRPr>
          </a:p>
          <a:p>
            <a:pPr marL="514350" indent="-514350" algn="just" eaLnBrk="1" hangingPunct="1">
              <a:buFont typeface="+mj-lt"/>
              <a:buAutoNum type="arabicPeriod"/>
            </a:pPr>
            <a:r>
              <a:rPr lang="fr-FR" altLang="en-US" sz="2800" dirty="0" err="1">
                <a:solidFill>
                  <a:srgbClr val="7A6E66"/>
                </a:solidFill>
              </a:rPr>
              <a:t>Radivojević</a:t>
            </a:r>
            <a:r>
              <a:rPr lang="fr-FR" altLang="en-US" sz="2800" dirty="0">
                <a:solidFill>
                  <a:srgbClr val="7A6E66"/>
                </a:solidFill>
              </a:rPr>
              <a:t> et al. Nature communications (2020</a:t>
            </a:r>
            <a:r>
              <a:rPr lang="en-US" altLang="en-US" sz="2800" dirty="0">
                <a:solidFill>
                  <a:srgbClr val="7A6E66"/>
                </a:solidFill>
              </a:rPr>
              <a:t>).</a:t>
            </a:r>
          </a:p>
          <a:p>
            <a:pPr marL="514350" indent="-514350" algn="just" eaLnBrk="1" hangingPunct="1">
              <a:buFont typeface="+mj-lt"/>
              <a:buAutoNum type="arabicPeriod"/>
            </a:pPr>
            <a:r>
              <a:rPr lang="en-US" altLang="en-US" sz="2800" dirty="0">
                <a:solidFill>
                  <a:srgbClr val="7A6E66"/>
                </a:solidFill>
              </a:rPr>
              <a:t>Storch et al. ACS synthetic biology (2015).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en-US" sz="4000" b="1" dirty="0">
                <a:solidFill>
                  <a:srgbClr val="CF4520"/>
                </a:solidFill>
              </a:rPr>
              <a:t>Acknowledgments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en-US" sz="2800" dirty="0">
                <a:solidFill>
                  <a:srgbClr val="796E65"/>
                </a:solidFill>
              </a:rPr>
              <a:t>This work conducted by the Joint </a:t>
            </a:r>
            <a:r>
              <a:rPr lang="en-US" altLang="en-US" sz="2800" dirty="0" err="1">
                <a:solidFill>
                  <a:srgbClr val="796E65"/>
                </a:solidFill>
              </a:rPr>
              <a:t>BioEnergy</a:t>
            </a:r>
            <a:r>
              <a:rPr lang="en-US" altLang="en-US" sz="2800" dirty="0">
                <a:solidFill>
                  <a:srgbClr val="796E65"/>
                </a:solidFill>
              </a:rPr>
              <a:t> Institute was supported by the Office of Science, Office of Biological and Environmental Research, of the U.S. Department of Energy under Contract No. DE-AC02-05CH11231.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6076F-881B-DA8D-A690-50698778E1FB}"/>
              </a:ext>
            </a:extLst>
          </p:cNvPr>
          <p:cNvCxnSpPr>
            <a:cxnSpLocks/>
          </p:cNvCxnSpPr>
          <p:nvPr/>
        </p:nvCxnSpPr>
        <p:spPr>
          <a:xfrm>
            <a:off x="845696" y="15993221"/>
            <a:ext cx="12184504" cy="0"/>
          </a:xfrm>
          <a:prstGeom prst="line">
            <a:avLst/>
          </a:prstGeom>
          <a:ln w="6350">
            <a:solidFill>
              <a:srgbClr val="E7A2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8" name="TextBox 2">
            <a:extLst>
              <a:ext uri="{FF2B5EF4-FFF2-40B4-BE49-F238E27FC236}">
                <a16:creationId xmlns:a16="http://schemas.microsoft.com/office/drawing/2014/main" id="{EC409BA6-BF08-1F39-023B-EFB968A51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695" y="18143010"/>
            <a:ext cx="12187513" cy="630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796E65"/>
                </a:solidFill>
                <a:cs typeface="Arial" charset="0"/>
              </a:rPr>
              <a:t>We initially selected 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130x sgRNAs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informed by Flux Retap</a:t>
            </a:r>
            <a:r>
              <a:rPr lang="en-US" sz="2800" baseline="30000" dirty="0">
                <a:solidFill>
                  <a:srgbClr val="796E65"/>
                </a:solidFill>
                <a:cs typeface="Arial" charset="0"/>
              </a:rPr>
              <a:t>3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 and precursor utilization pathways with the propensity to enhance isoprenol titers. 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796E65"/>
                </a:solidFill>
                <a:cs typeface="Arial" charset="0"/>
              </a:rPr>
              <a:t>Each gRNA was assembled onto a vector harboring dCas9, then transformed into a strain of </a:t>
            </a:r>
            <a:r>
              <a:rPr lang="en-US" sz="2800" i="1" dirty="0">
                <a:solidFill>
                  <a:srgbClr val="796E65"/>
                </a:solidFill>
                <a:cs typeface="Arial" charset="0"/>
              </a:rPr>
              <a:t>P. putida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expressing the isoprenol production pathway. Strains were grown for 48 hours in </a:t>
            </a:r>
            <a:r>
              <a:rPr lang="en-US" sz="2800" b="1" dirty="0" err="1">
                <a:solidFill>
                  <a:srgbClr val="D45837"/>
                </a:solidFill>
                <a:cs typeface="Arial" charset="0"/>
              </a:rPr>
              <a:t>BioLector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 microbioreactors</a:t>
            </a:r>
            <a:r>
              <a:rPr lang="en-US" sz="2800" b="1" dirty="0">
                <a:solidFill>
                  <a:srgbClr val="796E65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with</a:t>
            </a:r>
            <a:r>
              <a:rPr lang="en-US" sz="2800" b="1" dirty="0">
                <a:solidFill>
                  <a:srgbClr val="796E65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isoprenol titer quantified by 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gas chromatography – flame ionization detection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.</a:t>
            </a: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796E65"/>
                </a:solidFill>
                <a:cs typeface="Arial" charset="0"/>
              </a:rPr>
              <a:t>Isoprenol production varied significantly from 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0 to 2.4-fold the control strain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 (non-target gRNA). Proteomics data were collected via</a:t>
            </a:r>
            <a:r>
              <a:rPr lang="en-US" sz="2800" dirty="0">
                <a:solidFill>
                  <a:srgbClr val="CF4520"/>
                </a:solidFill>
                <a:cs typeface="Arial" charset="0"/>
              </a:rPr>
              <a:t>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liquid chromatography – mass spectrometry</a:t>
            </a:r>
            <a:r>
              <a:rPr lang="en-US" sz="2800" dirty="0">
                <a:solidFill>
                  <a:srgbClr val="CF4520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to verify dCas9 expression and 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confirm GOI downregulation. Strains meeting this criteria were then leveraged for higher isoprenol titer to inform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combinatorial gRNA construction in DBTL-1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.</a:t>
            </a:r>
          </a:p>
        </p:txBody>
      </p:sp>
      <p:grpSp>
        <p:nvGrpSpPr>
          <p:cNvPr id="13338" name="Group 13337">
            <a:extLst>
              <a:ext uri="{FF2B5EF4-FFF2-40B4-BE49-F238E27FC236}">
                <a16:creationId xmlns:a16="http://schemas.microsoft.com/office/drawing/2014/main" id="{B25C8D53-D9E8-45DF-A229-06516C335F13}"/>
              </a:ext>
            </a:extLst>
          </p:cNvPr>
          <p:cNvGrpSpPr/>
          <p:nvPr/>
        </p:nvGrpSpPr>
        <p:grpSpPr>
          <a:xfrm>
            <a:off x="912835" y="16231137"/>
            <a:ext cx="11434951" cy="1756283"/>
            <a:chOff x="803661" y="18192407"/>
            <a:chExt cx="11434951" cy="1756283"/>
          </a:xfrm>
        </p:grpSpPr>
        <p:pic>
          <p:nvPicPr>
            <p:cNvPr id="13312" name="Picture 1331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D0C0AD00-8C17-AEC7-C0D4-69DDCB39D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49384"/>
            <a:stretch/>
          </p:blipFill>
          <p:spPr>
            <a:xfrm>
              <a:off x="9893643" y="18192407"/>
              <a:ext cx="2344969" cy="1755860"/>
            </a:xfrm>
            <a:prstGeom prst="rect">
              <a:avLst/>
            </a:prstGeom>
          </p:spPr>
        </p:pic>
        <p:pic>
          <p:nvPicPr>
            <p:cNvPr id="13319" name="Picture 13318" descr="A diagram of a design&#10;&#10;Description automatically generated">
              <a:extLst>
                <a:ext uri="{FF2B5EF4-FFF2-40B4-BE49-F238E27FC236}">
                  <a16:creationId xmlns:a16="http://schemas.microsoft.com/office/drawing/2014/main" id="{8A377803-BBCA-0AF6-81B9-A3BF09BA0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1309" y="18192407"/>
              <a:ext cx="1885211" cy="1756283"/>
            </a:xfrm>
            <a:prstGeom prst="rect">
              <a:avLst/>
            </a:prstGeom>
          </p:spPr>
        </p:pic>
        <p:sp>
          <p:nvSpPr>
            <p:cNvPr id="13332" name="TextBox 13331">
              <a:extLst>
                <a:ext uri="{FF2B5EF4-FFF2-40B4-BE49-F238E27FC236}">
                  <a16:creationId xmlns:a16="http://schemas.microsoft.com/office/drawing/2014/main" id="{A0441FEC-7B08-10DA-BA82-7E2689009BB4}"/>
                </a:ext>
              </a:extLst>
            </p:cNvPr>
            <p:cNvSpPr txBox="1"/>
            <p:nvPr/>
          </p:nvSpPr>
          <p:spPr>
            <a:xfrm>
              <a:off x="803661" y="18192407"/>
              <a:ext cx="63950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ts val="1200"/>
                </a:spcBef>
                <a:spcAft>
                  <a:spcPts val="1200"/>
                </a:spcAft>
              </a:pPr>
              <a:r>
                <a:rPr lang="en-US" sz="4000" b="1" dirty="0">
                  <a:solidFill>
                    <a:srgbClr val="CF4520"/>
                  </a:solidFill>
                  <a:cs typeface="Arial" charset="0"/>
                </a:rPr>
                <a:t>DBTL-0: </a:t>
              </a:r>
              <a:br>
                <a:rPr lang="en-US" sz="4000" b="1" dirty="0">
                  <a:solidFill>
                    <a:srgbClr val="CF4520"/>
                  </a:solidFill>
                  <a:cs typeface="Arial" charset="0"/>
                </a:rPr>
              </a:br>
              <a:r>
                <a:rPr lang="en-US" sz="4000" b="1" dirty="0">
                  <a:solidFill>
                    <a:srgbClr val="CF4520"/>
                  </a:solidFill>
                  <a:cs typeface="Arial" charset="0"/>
                </a:rPr>
                <a:t>Initial Screening</a:t>
              </a:r>
            </a:p>
          </p:txBody>
        </p:sp>
      </p:grpSp>
      <p:sp>
        <p:nvSpPr>
          <p:cNvPr id="13320" name="TextBox 2">
            <a:extLst>
              <a:ext uri="{FF2B5EF4-FFF2-40B4-BE49-F238E27FC236}">
                <a16:creationId xmlns:a16="http://schemas.microsoft.com/office/drawing/2014/main" id="{298D292F-5050-0DA5-82D0-55F853363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675" y="26848146"/>
            <a:ext cx="12129524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7A6E66"/>
                </a:solidFill>
                <a:cs typeface="Arial" charset="0"/>
              </a:rPr>
              <a:t>We used an active learning model,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the Automated Recommendation Tool (ART) to efficiently explore our design space </a:t>
            </a:r>
            <a:r>
              <a:rPr lang="en-US" sz="2800" dirty="0">
                <a:solidFill>
                  <a:srgbClr val="7A6E66"/>
                </a:solidFill>
                <a:cs typeface="Arial" charset="0"/>
              </a:rPr>
              <a:t>of</a:t>
            </a:r>
            <a:r>
              <a:rPr lang="en-US" sz="2800" b="1" dirty="0">
                <a:solidFill>
                  <a:srgbClr val="7A6E66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A6E66"/>
                </a:solidFill>
                <a:latin typeface="Arial"/>
                <a:ea typeface="Arial"/>
                <a:cs typeface="Arial"/>
                <a:sym typeface="Arial"/>
              </a:rPr>
              <a:t>8 * 10</a:t>
            </a:r>
            <a:r>
              <a:rPr lang="en-US" sz="2800" baseline="30000" dirty="0">
                <a:solidFill>
                  <a:srgbClr val="7A6E6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800" dirty="0">
                <a:solidFill>
                  <a:srgbClr val="7A6E66"/>
                </a:solidFill>
                <a:latin typeface="Arial"/>
                <a:ea typeface="Arial"/>
                <a:cs typeface="Arial"/>
                <a:sym typeface="Arial"/>
              </a:rPr>
              <a:t> possible  (up to 4-gRNA arrays) over 6 cycles of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60x 2-, 3-, and 4-gRNA arrays. Each set of arrays</a:t>
            </a:r>
            <a:r>
              <a:rPr lang="en-US" sz="2800" dirty="0">
                <a:solidFill>
                  <a:srgbClr val="CF4520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was constructed</a:t>
            </a:r>
            <a:r>
              <a:rPr lang="en-US" sz="2800" baseline="30000" dirty="0">
                <a:solidFill>
                  <a:srgbClr val="796E65"/>
                </a:solidFill>
                <a:cs typeface="Arial" charset="0"/>
              </a:rPr>
              <a:t>5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, tested, and filtered for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GOI downregulation</a:t>
            </a:r>
            <a:r>
              <a:rPr lang="en-US" sz="2800" b="1" dirty="0">
                <a:solidFill>
                  <a:srgbClr val="796E65"/>
                </a:solidFill>
                <a:cs typeface="Arial" charset="0"/>
              </a:rPr>
              <a:t>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and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dCas9 expression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. Data from each cycle was then used to iteratively inform further strain optimization using ART. As a result, strains were </a:t>
            </a:r>
            <a:r>
              <a:rPr lang="en-US" sz="2800" b="1" dirty="0">
                <a:solidFill>
                  <a:srgbClr val="CF4520"/>
                </a:solidFill>
                <a:cs typeface="Arial" charset="0"/>
              </a:rPr>
              <a:t>iteratively and significantly enriched for isoprenol production </a:t>
            </a:r>
            <a:r>
              <a:rPr lang="en-US" sz="2800" dirty="0">
                <a:solidFill>
                  <a:srgbClr val="796E65"/>
                </a:solidFill>
                <a:cs typeface="Arial" charset="0"/>
              </a:rPr>
              <a:t>compared to the initial library with the best strain demonstrating a </a:t>
            </a:r>
            <a:r>
              <a:rPr lang="en-US" sz="2800" b="1" dirty="0">
                <a:solidFill>
                  <a:srgbClr val="D45837"/>
                </a:solidFill>
                <a:cs typeface="Arial" charset="0"/>
              </a:rPr>
              <a:t>5-fold titer improvement compared to the control strain.</a:t>
            </a:r>
            <a:endParaRPr lang="en-US" sz="2800" dirty="0">
              <a:solidFill>
                <a:srgbClr val="7A6E66"/>
              </a:solidFill>
              <a:cs typeface="Arial" charset="0"/>
            </a:endParaRPr>
          </a:p>
        </p:txBody>
      </p:sp>
      <p:sp>
        <p:nvSpPr>
          <p:cNvPr id="13323" name="TextBox 13322">
            <a:extLst>
              <a:ext uri="{FF2B5EF4-FFF2-40B4-BE49-F238E27FC236}">
                <a16:creationId xmlns:a16="http://schemas.microsoft.com/office/drawing/2014/main" id="{BA6B8A28-36D2-820A-62DE-416CDFFBFC7C}"/>
              </a:ext>
            </a:extLst>
          </p:cNvPr>
          <p:cNvSpPr txBox="1"/>
          <p:nvPr/>
        </p:nvSpPr>
        <p:spPr>
          <a:xfrm>
            <a:off x="912835" y="24897348"/>
            <a:ext cx="67476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DBTL-1 to 6: </a:t>
            </a:r>
            <a:br>
              <a:rPr lang="en-US" sz="4000" b="1" dirty="0">
                <a:solidFill>
                  <a:srgbClr val="CF4520"/>
                </a:solidFill>
                <a:cs typeface="Arial" charset="0"/>
              </a:rPr>
            </a:b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Iterative </a:t>
            </a:r>
            <a:r>
              <a:rPr lang="en-US" sz="4000" b="1" dirty="0" err="1">
                <a:solidFill>
                  <a:srgbClr val="CF4520"/>
                </a:solidFill>
                <a:cs typeface="Arial" charset="0"/>
              </a:rPr>
              <a:t>CRISPRi</a:t>
            </a: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 arrays</a:t>
            </a:r>
          </a:p>
        </p:txBody>
      </p:sp>
      <p:pic>
        <p:nvPicPr>
          <p:cNvPr id="15" name="Picture 14" descr="A diagram of a chemical formula&#10;&#10;Description automatically generated with medium confidence">
            <a:extLst>
              <a:ext uri="{FF2B5EF4-FFF2-40B4-BE49-F238E27FC236}">
                <a16:creationId xmlns:a16="http://schemas.microsoft.com/office/drawing/2014/main" id="{F06AE591-6CAF-99A2-AF9E-3CA0D58B9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4" y="14310876"/>
            <a:ext cx="10476467" cy="1504469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2FBCA9-019C-7C67-351F-1E88B65B1F98}"/>
              </a:ext>
            </a:extLst>
          </p:cNvPr>
          <p:cNvCxnSpPr>
            <a:cxnSpLocks/>
          </p:cNvCxnSpPr>
          <p:nvPr/>
        </p:nvCxnSpPr>
        <p:spPr>
          <a:xfrm>
            <a:off x="21699392" y="24990524"/>
            <a:ext cx="0" cy="11924867"/>
          </a:xfrm>
          <a:prstGeom prst="line">
            <a:avLst/>
          </a:prstGeom>
          <a:ln w="6350">
            <a:solidFill>
              <a:srgbClr val="F1C8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6BF47B4-427A-06E5-BFC8-44B9B89D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198" y="29109972"/>
            <a:ext cx="7914512" cy="7914512"/>
          </a:xfrm>
          <a:prstGeom prst="rect">
            <a:avLst/>
          </a:prstGeom>
        </p:spPr>
      </p:pic>
      <p:pic>
        <p:nvPicPr>
          <p:cNvPr id="17" name="Picture 16" descr="A diagram of a machine&#10;&#10;Description automatically generated with medium confidence">
            <a:extLst>
              <a:ext uri="{FF2B5EF4-FFF2-40B4-BE49-F238E27FC236}">
                <a16:creationId xmlns:a16="http://schemas.microsoft.com/office/drawing/2014/main" id="{2F564030-7011-AAD5-53C5-0A46D075B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6434" y="6469980"/>
            <a:ext cx="20625508" cy="1805525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C08641-CC15-FF8D-012B-BB622CC99342}"/>
              </a:ext>
            </a:extLst>
          </p:cNvPr>
          <p:cNvCxnSpPr>
            <a:cxnSpLocks/>
          </p:cNvCxnSpPr>
          <p:nvPr/>
        </p:nvCxnSpPr>
        <p:spPr>
          <a:xfrm flipV="1">
            <a:off x="900675" y="24577484"/>
            <a:ext cx="31118342" cy="27494"/>
          </a:xfrm>
          <a:prstGeom prst="line">
            <a:avLst/>
          </a:prstGeom>
          <a:ln w="6350">
            <a:solidFill>
              <a:srgbClr val="E7A2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3F6AF0-DA27-97EF-E28A-23C15FD83702}"/>
              </a:ext>
            </a:extLst>
          </p:cNvPr>
          <p:cNvCxnSpPr>
            <a:cxnSpLocks/>
          </p:cNvCxnSpPr>
          <p:nvPr/>
        </p:nvCxnSpPr>
        <p:spPr>
          <a:xfrm flipV="1">
            <a:off x="900675" y="37117086"/>
            <a:ext cx="31118342" cy="27494"/>
          </a:xfrm>
          <a:prstGeom prst="line">
            <a:avLst/>
          </a:prstGeom>
          <a:ln w="6350">
            <a:solidFill>
              <a:srgbClr val="E7A2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6">
            <a:extLst>
              <a:ext uri="{FF2B5EF4-FFF2-40B4-BE49-F238E27FC236}">
                <a16:creationId xmlns:a16="http://schemas.microsoft.com/office/drawing/2014/main" id="{789E026F-D3A2-417C-D575-9E03C7368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675" y="37344350"/>
            <a:ext cx="12129523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just" defTabSz="2193925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>
                <a:solidFill>
                  <a:srgbClr val="CF4520"/>
                </a:solidFill>
                <a:cs typeface="Arial" charset="0"/>
              </a:rPr>
              <a:t>InterBRC</a:t>
            </a: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 Shared RO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F452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algn="just"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A6E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Description</a:t>
            </a:r>
            <a:endParaRPr lang="en-US" altLang="en-US" sz="2800" dirty="0">
              <a:solidFill>
                <a:srgbClr val="796E65"/>
              </a:solidFill>
            </a:endParaRP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8C6C4E56-E734-4A5E-C653-CACBA28A7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1415" y="37304785"/>
            <a:ext cx="1809812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just" defTabSz="2193925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Conversion Pipeline</a:t>
            </a:r>
          </a:p>
          <a:p>
            <a:pPr marL="0" marR="0" lvl="0" indent="0" algn="just" defTabSz="2193925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A6E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Assuming that is this some sort of linear diagram, otherwise I can restructure</a:t>
            </a:r>
            <a:endParaRPr lang="en-US" altLang="en-US" sz="2800" dirty="0">
              <a:solidFill>
                <a:srgbClr val="796E65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0B9888-031D-97EE-10D4-725691870EBF}"/>
              </a:ext>
            </a:extLst>
          </p:cNvPr>
          <p:cNvGrpSpPr/>
          <p:nvPr/>
        </p:nvGrpSpPr>
        <p:grpSpPr>
          <a:xfrm>
            <a:off x="7740550" y="24853623"/>
            <a:ext cx="4607236" cy="1764049"/>
            <a:chOff x="4457536" y="24853623"/>
            <a:chExt cx="4607236" cy="1764049"/>
          </a:xfrm>
        </p:grpSpPr>
        <p:pic>
          <p:nvPicPr>
            <p:cNvPr id="13" name="Picture 1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5F5C8D79-0D3D-B405-079A-DD1A41D5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7536" y="24867998"/>
              <a:ext cx="1834337" cy="1735299"/>
            </a:xfrm>
            <a:prstGeom prst="rect">
              <a:avLst/>
            </a:prstGeom>
          </p:spPr>
        </p:pic>
        <p:pic>
          <p:nvPicPr>
            <p:cNvPr id="25" name="Picture 2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16D4812F-8FC4-5A00-2ABB-8E359DA5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4385" y="24853623"/>
              <a:ext cx="2400387" cy="1764049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CFBA692-5086-F1CD-CAA2-E249BBFCE853}"/>
              </a:ext>
            </a:extLst>
          </p:cNvPr>
          <p:cNvSpPr txBox="1"/>
          <p:nvPr/>
        </p:nvSpPr>
        <p:spPr>
          <a:xfrm>
            <a:off x="16634564" y="41797974"/>
            <a:ext cx="155916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sz="4000" b="1" dirty="0">
                <a:solidFill>
                  <a:srgbClr val="CF4520"/>
                </a:solidFill>
                <a:cs typeface="Arial" charset="0"/>
              </a:rPr>
              <a:t>5-year Research Objective: </a:t>
            </a:r>
            <a:r>
              <a:rPr lang="en-US" sz="4000" dirty="0">
                <a:solidFill>
                  <a:srgbClr val="7A6E66"/>
                </a:solidFill>
                <a:cs typeface="Arial" charset="0"/>
              </a:rPr>
              <a:t>Harness machine learning tools to systematically improve titers, rates, and yields of isoprenol</a:t>
            </a:r>
          </a:p>
        </p:txBody>
      </p:sp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A143C739-28C4-B174-87FC-7B905878E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230" y="30914646"/>
            <a:ext cx="11404230" cy="6109838"/>
          </a:xfrm>
          <a:prstGeom prst="rect">
            <a:avLst/>
          </a:prstGeom>
        </p:spPr>
      </p:pic>
      <p:pic>
        <p:nvPicPr>
          <p:cNvPr id="44" name="Picture 4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F2F0DE-B871-B7FC-3D3C-86BAD77CD1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09200" y="24911272"/>
            <a:ext cx="7918437" cy="41102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DCB908CDB88429CC9B749F49C1470" ma:contentTypeVersion="14" ma:contentTypeDescription="Create a new document." ma:contentTypeScope="" ma:versionID="9f20d5e97285d131a98f4a0d7f5e456f">
  <xsd:schema xmlns:xsd="http://www.w3.org/2001/XMLSchema" xmlns:xs="http://www.w3.org/2001/XMLSchema" xmlns:p="http://schemas.microsoft.com/office/2006/metadata/properties" xmlns:ns3="69aedb15-69ad-4734-ade9-a17a39cc7c3e" targetNamespace="http://schemas.microsoft.com/office/2006/metadata/properties" ma:root="true" ma:fieldsID="d15855d65d9d96d7d912b763fe971c5a" ns3:_="">
    <xsd:import namespace="69aedb15-69ad-4734-ade9-a17a39cc7c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edb15-69ad-4734-ade9-a17a39cc7c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9aedb15-69ad-4734-ade9-a17a39cc7c3e" xsi:nil="true"/>
  </documentManagement>
</p:properties>
</file>

<file path=customXml/itemProps1.xml><?xml version="1.0" encoding="utf-8"?>
<ds:datastoreItem xmlns:ds="http://schemas.openxmlformats.org/officeDocument/2006/customXml" ds:itemID="{284B4386-45B0-43DD-B819-CDCBA13D2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06899D-56C4-47FA-939D-E15CDE3F3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aedb15-69ad-4734-ade9-a17a39cc7c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B438C1-1A4E-45B7-BCD1-BC7B75210DB8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69aedb15-69ad-4734-ade9-a17a39cc7c3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12439</TotalTime>
  <Words>610</Words>
  <Application>Microsoft Macintosh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smith</dc:creator>
  <cp:lastModifiedBy>Microsoft Office User</cp:lastModifiedBy>
  <cp:revision>85</cp:revision>
  <cp:lastPrinted>2023-11-14T01:28:11Z</cp:lastPrinted>
  <dcterms:created xsi:type="dcterms:W3CDTF">2009-08-20T22:51:09Z</dcterms:created>
  <dcterms:modified xsi:type="dcterms:W3CDTF">2024-11-13T18:10:34Z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0x010100B01DCB908CDB88429CC9B749F49C1470</vt:lpwstr>
  </property>
</Properties>
</file>